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</p:sldMasterIdLst>
  <p:notesMasterIdLst>
    <p:notesMasterId r:id="rId45"/>
  </p:notesMasterIdLst>
  <p:handoutMasterIdLst>
    <p:handoutMasterId r:id="rId46"/>
  </p:handoutMasterIdLst>
  <p:sldIdLst>
    <p:sldId id="256" r:id="rId13"/>
    <p:sldId id="315" r:id="rId14"/>
    <p:sldId id="327" r:id="rId15"/>
    <p:sldId id="329" r:id="rId16"/>
    <p:sldId id="332" r:id="rId17"/>
    <p:sldId id="328" r:id="rId18"/>
    <p:sldId id="330" r:id="rId19"/>
    <p:sldId id="257" r:id="rId20"/>
    <p:sldId id="325" r:id="rId21"/>
    <p:sldId id="294" r:id="rId22"/>
    <p:sldId id="287" r:id="rId23"/>
    <p:sldId id="324" r:id="rId24"/>
    <p:sldId id="296" r:id="rId25"/>
    <p:sldId id="263" r:id="rId26"/>
    <p:sldId id="264" r:id="rId27"/>
    <p:sldId id="265" r:id="rId28"/>
    <p:sldId id="323" r:id="rId29"/>
    <p:sldId id="303" r:id="rId30"/>
    <p:sldId id="334" r:id="rId31"/>
    <p:sldId id="333" r:id="rId32"/>
    <p:sldId id="276" r:id="rId33"/>
    <p:sldId id="295" r:id="rId34"/>
    <p:sldId id="326" r:id="rId35"/>
    <p:sldId id="297" r:id="rId36"/>
    <p:sldId id="301" r:id="rId37"/>
    <p:sldId id="298" r:id="rId38"/>
    <p:sldId id="302" r:id="rId39"/>
    <p:sldId id="282" r:id="rId40"/>
    <p:sldId id="283" r:id="rId41"/>
    <p:sldId id="290" r:id="rId42"/>
    <p:sldId id="306" r:id="rId43"/>
    <p:sldId id="267" r:id="rId44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67"/>
    <p:restoredTop sz="94658"/>
  </p:normalViewPr>
  <p:slideViewPr>
    <p:cSldViewPr>
      <p:cViewPr varScale="1">
        <p:scale>
          <a:sx n="152" d="100"/>
          <a:sy n="152" d="100"/>
        </p:scale>
        <p:origin x="2400" y="10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slide" Target="slides/slide3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slide" Target="slides/slide28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slide" Target="slides/slide32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slide" Target="slides/slide31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8.xml"/><Relationship Id="rId41" Type="http://schemas.openxmlformats.org/officeDocument/2006/relationships/slide" Target="slides/slide2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9/26/2024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657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655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3745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8887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06E838A-9EE9-654A-B91E-CD19111A9618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22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6447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23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2653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24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1541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6364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6807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461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07C57594-F101-AD4A-95A0-BEEBCB4C419D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30894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3C7F27C8-1323-D040-B4BA-E8CDE9A50827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30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40806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6975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263C0BD-BF43-B140-AE76-DECCEE9D31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32</a:t>
            </a:fld>
            <a:endParaRPr lang="en-US" altLang="x-none"/>
          </a:p>
        </p:txBody>
      </p:sp>
      <p:sp>
        <p:nvSpPr>
          <p:cNvPr id="180227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632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934ED47-A15F-884D-97FF-79A97564155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8</a:t>
            </a:fld>
            <a:endParaRPr lang="en-US" altLang="x-none"/>
          </a:p>
        </p:txBody>
      </p:sp>
      <p:sp>
        <p:nvSpPr>
          <p:cNvPr id="15565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8EAE2D43-B533-FC4B-8C40-E4ECD9751156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10</a:t>
            </a:fld>
            <a:endParaRPr lang="en-US" altLang="x-none"/>
          </a:p>
        </p:txBody>
      </p:sp>
      <p:sp>
        <p:nvSpPr>
          <p:cNvPr id="16179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  <p:sp>
        <p:nvSpPr>
          <p:cNvPr id="168963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FDE41602-C361-A14E-8648-CBD79877F6E1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5F0EB34E-48D6-7B4A-ABA7-F892B36D1E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14</a:t>
            </a:fld>
            <a:endParaRPr lang="en-US" altLang="x-none"/>
          </a:p>
        </p:txBody>
      </p:sp>
      <p:sp>
        <p:nvSpPr>
          <p:cNvPr id="17203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150D3389-E880-7649-BD3B-48B97852FBA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15</a:t>
            </a:fld>
            <a:endParaRPr lang="en-US" altLang="x-none"/>
          </a:p>
        </p:txBody>
      </p:sp>
      <p:sp>
        <p:nvSpPr>
          <p:cNvPr id="17408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32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E3BA4AE-70A0-E243-9BD6-E70614CD48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16</a:t>
            </a:fld>
            <a:endParaRPr lang="en-US" altLang="x-none"/>
          </a:p>
        </p:txBody>
      </p:sp>
      <p:sp>
        <p:nvSpPr>
          <p:cNvPr id="17613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EE3A733-988A-4746-A92D-DD6E9648E46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17</a:t>
            </a:fld>
            <a:endParaRPr lang="en-US" altLang="x-none"/>
          </a:p>
        </p:txBody>
      </p:sp>
      <p:sp>
        <p:nvSpPr>
          <p:cNvPr id="178179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34E179-82C1-794A-AF94-B835AF2542E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1678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E5FBE-60FA-E943-A0B0-17391326A0A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9093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96C1C0-9EE3-3A4F-8216-3D837CEF8E5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400883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21A790-591B-7840-AF82-49814E3C14F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61390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614A0-D8B1-9D49-9EA2-11F2B5FEB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1980050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6FA127-6EB4-4A42-B7BD-D6446FE7443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692813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408D5-6A57-F642-B642-0B9266DD804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8418741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C3D5B0-593E-6E47-86E2-A15D20CA0B4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186371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B64025-5A85-7948-A89F-7514B8ECE91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365635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57C650-061B-8F4D-B711-72032C505C5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67377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2F3840-5465-9C42-ABA1-96B2A8B9FB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701185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C96EB-B6C7-3B41-8097-654956CE0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0574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37701-CDDE-7447-8C25-9E31D1A0E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81960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7911D5-9E48-6C44-9B7B-1A8A796695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15758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129A6-3E33-1D4F-999D-329588F408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00046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DBEB7D-77DD-8345-86F6-9918AFE8C1A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7679164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F060A-7D31-E74E-B42F-6C6544C3162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890630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A21F34-9FAD-9041-8FCE-27060AFA65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045006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AFF29A-B0CB-3244-B196-89050A2BB2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0197050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A86D74-66F9-A64B-AA69-A4FF18B380F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54676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3D6D05-13C7-9641-B39B-6DAC324885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148300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09340C-FD7A-A64B-B65F-F4EC999DA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5111529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8AC6F7-606B-6249-8D74-F4A5EE3523C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90755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435275-FF14-7A4D-A9F3-B83C08E27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9242892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943745-7126-9346-9341-983EFE42A9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48522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669477-5EC4-0947-9C68-DD8688ED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58390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C6EC82-25AC-AF43-BE2F-D2F123860A4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787915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19945-E944-FB43-80C7-ABE59BB4419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849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B33BD3-8D0D-4D48-8AE9-1A851E28C4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2610885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826019-D506-5849-8A66-383E2969B98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432986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2F6B57-29A6-DB4A-A48A-095E79A64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202489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7FBE46-0CAD-BC49-A343-4133224B85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76288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1FD992-E34C-A14F-8A81-3D1D3D6BDE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31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EEAC7B-6E73-8F40-AB01-E052B2062D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580484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B9DFD-854E-374B-AA1E-F569C56905B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827176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A5A5F5-E040-0147-A524-23B43AA997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2678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5A17C-7B0F-934E-B794-68787740D6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10999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2CDE4-A5D6-3F4D-9992-7AEF4E96308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0634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65D0E-5061-C548-88EE-5569DA521AB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3450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D4FAA5-E750-FD42-BB70-05D04FC3757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5561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17D4C-B480-2040-B276-02261CAD922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403346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A216E8-4824-1B45-B97A-7E7BDA5F9E3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19998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6D2299-EAF9-894D-8C21-76A661BAF7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8774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B1CBC-BE39-E649-8CCA-3D8B5AE241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1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DF1F3-3A8C-6444-9DF0-BDF3B77C0D1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314092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A7C572-D1DB-1F46-AC69-DFA2CED93C9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835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40A4D0-ED9A-A744-9891-17C9042539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93059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DD4EE-BAA4-2E4B-88A1-C488F2D9E1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451746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C46327-57F7-7B4E-B74E-731B923F231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68626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88D4DD-9915-F947-9D72-C3FD6E164D8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301877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26229C-470B-2445-959B-63706BDA0D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555603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3BC792-C034-AF48-8571-633211307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6027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4A4360-394E-6D48-AF01-FF1CAB391B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52965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7CC55F-7E29-054F-8021-710329E1C1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3192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8EB52E-84A8-4341-851B-727A3F19D7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73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7D4DA-B059-8F47-8080-A83612BDF0D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06405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D75D3-F01F-DA4F-A636-085FD1591A0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586834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873BA6-6C91-7F4B-AF80-B68476E6EF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22329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241B39-B092-024A-9436-D414FD11F02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67203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A92C8-4F9A-D949-A40E-DEC3DA84E31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554149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FC1BC6-9886-004D-9AF6-47BCA3B0C7D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15172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DA9AB6-009C-FE46-A34C-1D94DD8C4B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38039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FB610A-2BE5-D645-8E5C-00F362DBEC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06301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6659C6-8768-B442-88F2-07C6DA42D5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13824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FDC91-D79B-224B-BDE2-F5B4829112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04756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14551D-6591-414F-9F8E-A7C18AC2380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144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4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F850A-875D-554D-8A5E-CF377EC068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43662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2ABFA-A947-444A-9A04-DEA599F7FB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9492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E55940-D152-0945-A4FB-CB47680BF86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88310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9B7A41-0771-F446-AF51-85273E7124A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0654012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3947EC-7ECF-6646-93EB-05AC65084D1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64176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F4DEE8-54F8-2B4E-AE7D-285A618D51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6952368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590EC2-35DE-D34D-8558-0020167C1B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177639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0C9854-34E4-774D-B8FB-DF5DB88A105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475720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548536-0722-C246-9CD8-DDCAC2FB68A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48570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253A98-956F-754E-980E-96C0F3E62C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37248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DA174-6509-6642-9B60-8D1B4CC5C2C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8860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4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12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54572-8C1D-F141-995C-CCE926B2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332095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EBB398-FA97-C147-A74A-2F56F100BC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036860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112328-B067-3B4A-B55D-45183094A0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347630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3F247-53A4-1E43-A629-79EA603517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465877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AB81F-AECE-6042-A863-F41E7421D00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215888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C6462-5463-5E46-8758-462C3BCC324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944567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6B9DDF-4344-EB4F-AB48-095D260222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450441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DE8FE5-0ABC-9143-90F5-3BC0225690E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821592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809C7-5EC7-6542-99AB-B9F43FD06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6472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6DA9C1-B52F-224A-A444-5EA5A520D3B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5768936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A70922-6D0E-FB4F-B545-4EF6A584FDF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83315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5FE55-EECD-8E43-BB66-C190F57FF3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346960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FED187-31A5-0849-8720-798BF1DF08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119887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6D5102-528B-394F-B2AA-C90A43EABC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7994813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1D6121-FA97-4547-B06A-8F7101354C4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231695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54F617-BF5C-2741-950B-F79FE3E081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89277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9B6C9-9CB8-E647-A120-5080AB6DA7B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1837079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BE8963-29AB-2647-820C-81B281A3C5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2642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A1A8F6-60E2-D049-801B-17D3F192688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070955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38F1F-18AE-BA49-A055-83B45CA0E1E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569396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D07892-FD9B-FA41-8782-EC4ECFAA53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82561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EDA4A-00BA-794A-9688-10BC93C4A3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422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665F58-C5B2-B547-9CDE-CC0CB99F80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823878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0A0FB-2FA4-8A4E-A9C4-315C09C276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001080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ECB058-3CDF-7B49-9E21-AB77226ADBA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51248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CD8EF3-7F99-8147-93F7-4B6AF290127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726102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D53CF-A0D2-C547-9D88-9D8ED6F0E92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0127825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A9FD86-5CF4-0B4C-9010-B15B85BE932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334343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4D525-C1FD-7E4B-B8EB-1A83D29BFFA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524026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113654-71EE-C34B-A308-4692008F3B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806420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EB7E17-BB62-5241-86B8-82DC86EF8D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437861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666061-EDD5-8941-8CEB-61C66686BC6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1012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1EED35-A7BC-E244-9CF9-9B6A7C98C2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122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Relationship Id="rId14" Type="http://schemas.openxmlformats.org/officeDocument/2006/relationships/image" Target="../media/image2.jpe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image" Target="../media/image2.jpe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2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image" Target="../media/image2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image" Target="../media/image2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ftr"/>
          </p:nvPr>
        </p:nvSpPr>
        <p:spPr bwMode="auto">
          <a:xfrm>
            <a:off x="2438400" y="6264275"/>
            <a:ext cx="3581400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grpSp>
        <p:nvGrpSpPr>
          <p:cNvPr id="102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33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029" name="Picture 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A4145C1-0604-134A-9BB4-F4D7038D50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69" r:id="rId1"/>
    <p:sldLayoutId id="2147486070" r:id="rId2"/>
    <p:sldLayoutId id="2147486071" r:id="rId3"/>
    <p:sldLayoutId id="2147486072" r:id="rId4"/>
    <p:sldLayoutId id="2147486073" r:id="rId5"/>
    <p:sldLayoutId id="2147486074" r:id="rId6"/>
    <p:sldLayoutId id="2147486075" r:id="rId7"/>
    <p:sldLayoutId id="2147486076" r:id="rId8"/>
    <p:sldLayoutId id="2147486077" r:id="rId9"/>
    <p:sldLayoutId id="2147486078" r:id="rId10"/>
    <p:sldLayoutId id="214748607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1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11625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11626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161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162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162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2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0248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2D63D295-2CF9-DB42-BDA7-DCD4F3DC5E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36" r:id="rId1"/>
    <p:sldLayoutId id="2147486037" r:id="rId2"/>
    <p:sldLayoutId id="2147486038" r:id="rId3"/>
    <p:sldLayoutId id="2147486039" r:id="rId4"/>
    <p:sldLayoutId id="2147486040" r:id="rId5"/>
    <p:sldLayoutId id="2147486041" r:id="rId6"/>
    <p:sldLayoutId id="2147486042" r:id="rId7"/>
    <p:sldLayoutId id="2147486043" r:id="rId8"/>
    <p:sldLayoutId id="2147486044" r:id="rId9"/>
    <p:sldLayoutId id="2147486045" r:id="rId10"/>
    <p:sldLayoutId id="2147486046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0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239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239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390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2390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390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3910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1272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1273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FD81A57-06EB-9F45-B989-B8F642AE5D9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47" r:id="rId1"/>
    <p:sldLayoutId id="2147486048" r:id="rId2"/>
    <p:sldLayoutId id="2147486049" r:id="rId3"/>
    <p:sldLayoutId id="2147486050" r:id="rId4"/>
    <p:sldLayoutId id="2147486051" r:id="rId5"/>
    <p:sldLayoutId id="2147486052" r:id="rId6"/>
    <p:sldLayoutId id="2147486053" r:id="rId7"/>
    <p:sldLayoutId id="2147486054" r:id="rId8"/>
    <p:sldLayoutId id="2147486055" r:id="rId9"/>
    <p:sldLayoutId id="2147486056" r:id="rId10"/>
    <p:sldLayoutId id="2147486057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19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6201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6202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619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619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619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8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2296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2297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BC26BDB-BEA8-924B-B103-D652F1F8B4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58" r:id="rId1"/>
    <p:sldLayoutId id="2147486059" r:id="rId2"/>
    <p:sldLayoutId id="2147486060" r:id="rId3"/>
    <p:sldLayoutId id="2147486061" r:id="rId4"/>
    <p:sldLayoutId id="2147486062" r:id="rId5"/>
    <p:sldLayoutId id="2147486063" r:id="rId6"/>
    <p:sldLayoutId id="2147486064" r:id="rId7"/>
    <p:sldLayoutId id="2147486065" r:id="rId8"/>
    <p:sldLayoutId id="2147486066" r:id="rId9"/>
    <p:sldLayoutId id="2147486067" r:id="rId10"/>
    <p:sldLayoutId id="214748606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7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7" name="Picture 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8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1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2" name="Picture 11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4" name="Rectangle 12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6BAF836-378F-D144-98ED-847D273FD8F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9" r:id="rId1"/>
    <p:sldLayoutId id="2147485960" r:id="rId2"/>
    <p:sldLayoutId id="2147485961" r:id="rId3"/>
    <p:sldLayoutId id="2147485962" r:id="rId4"/>
    <p:sldLayoutId id="2147485963" r:id="rId5"/>
    <p:sldLayoutId id="2147485964" r:id="rId6"/>
    <p:sldLayoutId id="2147485965" r:id="rId7"/>
    <p:sldLayoutId id="2147485966" r:id="rId8"/>
    <p:sldLayoutId id="2147485967" r:id="rId9"/>
    <p:sldLayoutId id="2147485968" r:id="rId10"/>
    <p:sldLayoutId id="214748596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9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7896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37897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789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3789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3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64275"/>
            <a:ext cx="15986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D277B2AC-9A44-594A-8CB3-7E81683959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70" r:id="rId1"/>
    <p:sldLayoutId id="2147485971" r:id="rId2"/>
    <p:sldLayoutId id="2147485972" r:id="rId3"/>
    <p:sldLayoutId id="2147485973" r:id="rId4"/>
    <p:sldLayoutId id="2147485974" r:id="rId5"/>
    <p:sldLayoutId id="2147485975" r:id="rId6"/>
    <p:sldLayoutId id="2147485976" r:id="rId7"/>
    <p:sldLayoutId id="2147485977" r:id="rId8"/>
    <p:sldLayoutId id="2147485978" r:id="rId9"/>
    <p:sldLayoutId id="2147485979" r:id="rId10"/>
    <p:sldLayoutId id="2147485980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0184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0185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017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5018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096000" y="6264275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5E26635C-F663-5042-8C19-C41BFD23EBB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81" r:id="rId1"/>
    <p:sldLayoutId id="2147485982" r:id="rId2"/>
    <p:sldLayoutId id="2147485983" r:id="rId3"/>
    <p:sldLayoutId id="2147485984" r:id="rId4"/>
    <p:sldLayoutId id="2147485985" r:id="rId5"/>
    <p:sldLayoutId id="2147485986" r:id="rId6"/>
    <p:sldLayoutId id="2147485987" r:id="rId7"/>
    <p:sldLayoutId id="2147485988" r:id="rId8"/>
    <p:sldLayoutId id="2147485989" r:id="rId9"/>
    <p:sldLayoutId id="2147485990" r:id="rId10"/>
    <p:sldLayoutId id="2147485991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2472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2473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246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1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172200" y="6264275"/>
            <a:ext cx="19034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3F877E8-06BA-7041-AAFB-8F91D334AC9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92" r:id="rId1"/>
    <p:sldLayoutId id="2147485993" r:id="rId2"/>
    <p:sldLayoutId id="2147485994" r:id="rId3"/>
    <p:sldLayoutId id="2147485995" r:id="rId4"/>
    <p:sldLayoutId id="2147485996" r:id="rId5"/>
    <p:sldLayoutId id="2147485997" r:id="rId6"/>
    <p:sldLayoutId id="2147485998" r:id="rId7"/>
    <p:sldLayoutId id="2147485999" r:id="rId8"/>
    <p:sldLayoutId id="2147486000" r:id="rId9"/>
    <p:sldLayoutId id="2147486001" r:id="rId10"/>
    <p:sldLayoutId id="2147486002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4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7048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87049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704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400800" y="6324600"/>
            <a:ext cx="16081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C5AAD225-35CF-CD46-96CC-7047478E8A6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14" r:id="rId1"/>
    <p:sldLayoutId id="2147486015" r:id="rId2"/>
    <p:sldLayoutId id="2147486016" r:id="rId3"/>
    <p:sldLayoutId id="2147486017" r:id="rId4"/>
    <p:sldLayoutId id="2147486018" r:id="rId5"/>
    <p:sldLayoutId id="2147486019" r:id="rId6"/>
    <p:sldLayoutId id="2147486020" r:id="rId7"/>
    <p:sldLayoutId id="2147486021" r:id="rId8"/>
    <p:sldLayoutId id="2147486022" r:id="rId9"/>
    <p:sldLayoutId id="2147486023" r:id="rId10"/>
    <p:sldLayoutId id="2147486024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3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9933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933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933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933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933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4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9225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13FCDA2-7309-E84D-9770-2449B68651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25" r:id="rId1"/>
    <p:sldLayoutId id="2147486026" r:id="rId2"/>
    <p:sldLayoutId id="2147486027" r:id="rId3"/>
    <p:sldLayoutId id="2147486028" r:id="rId4"/>
    <p:sldLayoutId id="2147486029" r:id="rId5"/>
    <p:sldLayoutId id="2147486030" r:id="rId6"/>
    <p:sldLayoutId id="2147486031" r:id="rId7"/>
    <p:sldLayoutId id="2147486032" r:id="rId8"/>
    <p:sldLayoutId id="2147486033" r:id="rId9"/>
    <p:sldLayoutId id="2147486034" r:id="rId10"/>
    <p:sldLayoutId id="2147486035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uwseds.github.io/syllabus.html" TargetMode="Externa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hisheksugam/Climate_Police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gho/Car2know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ewton/BioReactor-Data-Loggi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" TargetMode="External"/><Relationship Id="rId13" Type="http://schemas.openxmlformats.org/officeDocument/2006/relationships/hyperlink" Target="http://data.worldbank.org/country/china" TargetMode="External"/><Relationship Id="rId3" Type="http://schemas.openxmlformats.org/officeDocument/2006/relationships/hyperlink" Target="http://drugbank.ca/" TargetMode="External"/><Relationship Id="rId7" Type="http://schemas.openxmlformats.org/officeDocument/2006/relationships/hyperlink" Target="http://www.nyc.gov/html/tlc/html/about/trip_record_data.shtml" TargetMode="External"/><Relationship Id="rId12" Type="http://schemas.openxmlformats.org/officeDocument/2006/relationships/hyperlink" Target="http://data.worldbank.org/country/russian-federa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3.xml"/><Relationship Id="rId6" Type="http://schemas.openxmlformats.org/officeDocument/2006/relationships/hyperlink" Target="https://www.divvybikes.com/data" TargetMode="External"/><Relationship Id="rId11" Type="http://schemas.openxmlformats.org/officeDocument/2006/relationships/hyperlink" Target="http://data.worldbank.org/region/european-union" TargetMode="External"/><Relationship Id="rId5" Type="http://schemas.openxmlformats.org/officeDocument/2006/relationships/hyperlink" Target="https://data.seattle.gov/Transportation/Traffic-Flow-Counts/7svg-ds5z" TargetMode="External"/><Relationship Id="rId10" Type="http://schemas.openxmlformats.org/officeDocument/2006/relationships/hyperlink" Target="https://factfinder.census.gov/faces/nav/jsf/pages/index.xhtml" TargetMode="External"/><Relationship Id="rId4" Type="http://schemas.openxmlformats.org/officeDocument/2006/relationships/hyperlink" Target="http://toxnet.nlm.nih.gov/" TargetMode="External"/><Relationship Id="rId9" Type="http://schemas.openxmlformats.org/officeDocument/2006/relationships/hyperlink" Target="https://www.prontocycleshare.com/datachalleng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1,2,3,4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</a:t>
            </a:r>
            <a:r>
              <a:rPr lang="en-US" altLang="x-none" sz="2800" dirty="0" err="1">
                <a:solidFill>
                  <a:srgbClr val="FFFFFF"/>
                </a:solidFill>
                <a:latin typeface="Calibri" charset="0"/>
              </a:rPr>
              <a:t>Bryna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Natalie Robbins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Nels Schimek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2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Environmental &amp; Occupational Health Sciences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Linguistics</a:t>
            </a:r>
            <a:endParaRPr lang="en-US" altLang="x-none" dirty="0">
              <a:solidFill>
                <a:srgbClr val="FFFFFF"/>
              </a:solidFill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September 26, 2023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Text Box 1"/>
          <p:cNvSpPr txBox="1">
            <a:spLocks noChangeArrowheads="1"/>
          </p:cNvSpPr>
          <p:nvPr/>
        </p:nvSpPr>
        <p:spPr bwMode="auto">
          <a:xfrm>
            <a:off x="609600" y="12954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Course Overview</a:t>
            </a:r>
          </a:p>
        </p:txBody>
      </p:sp>
      <p:sp>
        <p:nvSpPr>
          <p:cNvPr id="160770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DAFC446F-D855-CE4A-A0C3-71DAF11BC96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Survey Results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9882522"/>
              </p:ext>
            </p:extLst>
          </p:nvPr>
        </p:nvGraphicFramePr>
        <p:xfrm>
          <a:off x="457200" y="914400"/>
          <a:ext cx="8382000" cy="518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7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 of programming?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&gt;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</a:t>
                      </a:r>
                      <a:r>
                        <a:rPr lang="en-US" sz="2800" baseline="0" dirty="0"/>
                        <a:t> of python?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&lt;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a text editor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"Yes"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i</a:t>
                      </a:r>
                      <a:r>
                        <a:rPr lang="en-US" sz="2800" dirty="0"/>
                        <a:t>f-statements?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for</a:t>
                      </a:r>
                      <a:r>
                        <a:rPr lang="en-US" sz="2800" dirty="0"/>
                        <a:t>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 with functions?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</a:t>
                      </a:r>
                      <a:r>
                        <a:rPr lang="en-US" sz="2800" baseline="0" dirty="0"/>
                        <a:t> "Yes"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Python packages (</a:t>
                      </a:r>
                      <a:r>
                        <a:rPr lang="en-US" sz="2800" dirty="0" err="1"/>
                        <a:t>scipy</a:t>
                      </a:r>
                      <a:r>
                        <a:rPr lang="en-US" sz="2800" dirty="0"/>
                        <a:t>, pandas,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"No"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 with Jupyter notebooks?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</a:t>
                      </a:r>
                      <a:r>
                        <a:rPr lang="en-US" sz="2800" baseline="0" dirty="0" err="1"/>
                        <a:t>github</a:t>
                      </a:r>
                      <a:r>
                        <a:rPr lang="en-US" sz="2800" baseline="0" dirty="0"/>
                        <a:t>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Very little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62854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3EBE160-3AAC-8A4A-BC0B-FB753C849B4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11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What you will learn</a:t>
            </a:r>
          </a:p>
        </p:txBody>
      </p:sp>
      <p:sp>
        <p:nvSpPr>
          <p:cNvPr id="16384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1036638"/>
            <a:ext cx="8229600" cy="452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Program in Python using the Python scientific stack, including </a:t>
            </a:r>
            <a:r>
              <a:rPr lang="en-US" altLang="x-none" sz="2400" dirty="0" err="1"/>
              <a:t>numpy</a:t>
            </a:r>
            <a:r>
              <a:rPr lang="en-US" altLang="x-none" sz="2400" dirty="0"/>
              <a:t>, pandas, and matplotlib.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Search, evaluate, and integrate into a project externally developed Python packages; create your own Python packages.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unit tests that validate important aspects of the project implementation.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software that it can be used by others including: sharing code on GitHub, documentation, installing packages, setup, and running computational studies.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Create technical specifications for what a program should do and how this is accomplished.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6794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4901F1-7F36-6342-8D54-5E912AC9A278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Structure</a:t>
            </a:r>
          </a:p>
        </p:txBody>
      </p:sp>
      <p:sp>
        <p:nvSpPr>
          <p:cNvPr id="16896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914400"/>
            <a:ext cx="8229600" cy="521176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defRPr/>
            </a:pPr>
            <a:r>
              <a:rPr lang="en-US" altLang="x-none" dirty="0">
                <a:hlinkClick r:id="rId2"/>
              </a:rPr>
              <a:t>http://uwseds.github.io/syllabus.html</a:t>
            </a:r>
            <a:endParaRPr lang="en-US" altLang="x-none" dirty="0"/>
          </a:p>
          <a:p>
            <a:pPr marL="457200" indent="-457200">
              <a:buFont typeface="Arial" charset="0"/>
              <a:buChar char="•"/>
              <a:defRPr/>
            </a:pPr>
            <a:endParaRPr lang="en-US" altLang="x-none" sz="2400" dirty="0"/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Programming basics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Version control, Python, data manipulation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development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Debugging, documentation, design, collaboration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Enrichment?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Visualization, machine learning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engineering practicum (project)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69988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883EA58-DD54-0E4B-8D9F-A0F33CAB01B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13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Programming vs. Software Engineering</a:t>
            </a: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7200" y="1371600"/>
            <a:ext cx="82296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indent="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US" sz="3200" dirty="0">
                <a:latin typeface="Calibri" charset="0"/>
              </a:rPr>
              <a:t>Analogy: What is the difference between the following kinds of writing: 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Note to yourself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An article in the NY Times</a:t>
            </a:r>
            <a:endParaRPr lang="en-US" sz="2800" dirty="0">
              <a:latin typeface="Calibri" charset="0"/>
            </a:endParaRP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171011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4098AC5-7BF4-3D4F-8E7D-AAF70E8079E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1"/>
          <p:cNvSpPr txBox="1">
            <a:spLocks noChangeArrowheads="1"/>
          </p:cNvSpPr>
          <p:nvPr/>
        </p:nvSpPr>
        <p:spPr bwMode="auto">
          <a:xfrm>
            <a:off x="2590800" y="762000"/>
            <a:ext cx="3886200" cy="8382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How Learn Skills</a:t>
            </a:r>
          </a:p>
        </p:txBody>
      </p:sp>
      <p:sp>
        <p:nvSpPr>
          <p:cNvPr id="173058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Relating Writing to Software</a:t>
            </a: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10569C4-E678-B84D-BD81-0BEC3E027ED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15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graphicFrame>
        <p:nvGraphicFramePr>
          <p:cNvPr id="22532" name="Group 4"/>
          <p:cNvGraphicFramePr>
            <a:graphicFrameLocks noGrp="1"/>
          </p:cNvGraphicFramePr>
          <p:nvPr/>
        </p:nvGraphicFramePr>
        <p:xfrm>
          <a:off x="2286000" y="16224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Reporter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Writing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Content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Structure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Review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554" name="Group 26"/>
          <p:cNvGraphicFramePr>
            <a:graphicFrameLocks noGrp="1"/>
          </p:cNvGraphicFramePr>
          <p:nvPr/>
        </p:nvGraphicFramePr>
        <p:xfrm>
          <a:off x="4597400" y="15970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SW </a:t>
                      </a:r>
                      <a:r>
                        <a:rPr kumimoji="0" lang="en-US" sz="3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Eng</a:t>
                      </a:r>
                      <a:endParaRPr kumimoji="0" 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Code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Features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Design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Testing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76" name="AutoShape 48"/>
          <p:cNvSpPr>
            <a:spLocks noChangeArrowheads="1"/>
          </p:cNvSpPr>
          <p:nvPr/>
        </p:nvSpPr>
        <p:spPr bwMode="auto">
          <a:xfrm>
            <a:off x="304800" y="2359025"/>
            <a:ext cx="1600200" cy="612775"/>
          </a:xfrm>
          <a:prstGeom prst="wedgeRoundRectCallout">
            <a:avLst>
              <a:gd name="adj1" fmla="val 75718"/>
              <a:gd name="adj2" fmla="val 1120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>
                <a:solidFill>
                  <a:srgbClr val="000000"/>
                </a:solidFill>
                <a:latin typeface="Calibri" charset="0"/>
                <a:ea typeface="ＭＳ Ｐゴシック" charset="0"/>
              </a:rPr>
              <a:t>Freshman English</a:t>
            </a:r>
          </a:p>
        </p:txBody>
      </p:sp>
      <p:sp>
        <p:nvSpPr>
          <p:cNvPr id="22577" name="AutoShape 49"/>
          <p:cNvSpPr>
            <a:spLocks noChangeArrowheads="1"/>
          </p:cNvSpPr>
          <p:nvPr/>
        </p:nvSpPr>
        <p:spPr bwMode="auto">
          <a:xfrm>
            <a:off x="6858000" y="1905001"/>
            <a:ext cx="1981200" cy="1066800"/>
          </a:xfrm>
          <a:prstGeom prst="wedgeRoundRectCallout">
            <a:avLst>
              <a:gd name="adj1" fmla="val -68574"/>
              <a:gd name="adj2" fmla="val 1547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Programming course, this class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509713" y="2816225"/>
            <a:ext cx="776287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1" name="AutoShape 48"/>
          <p:cNvSpPr>
            <a:spLocks noChangeArrowheads="1"/>
          </p:cNvSpPr>
          <p:nvPr/>
        </p:nvSpPr>
        <p:spPr bwMode="auto">
          <a:xfrm>
            <a:off x="381000" y="5483225"/>
            <a:ext cx="3810000" cy="612775"/>
          </a:xfrm>
          <a:prstGeom prst="wedgeRoundRectCallout">
            <a:avLst>
              <a:gd name="adj1" fmla="val -13472"/>
              <a:gd name="adj2" fmla="val -25526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Composition &amp; literature classes, professional writer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 flipV="1">
            <a:off x="6705600" y="3273425"/>
            <a:ext cx="776288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3" name="AutoShape 48"/>
          <p:cNvSpPr>
            <a:spLocks noChangeArrowheads="1"/>
          </p:cNvSpPr>
          <p:nvPr/>
        </p:nvSpPr>
        <p:spPr bwMode="auto">
          <a:xfrm>
            <a:off x="5105400" y="5559425"/>
            <a:ext cx="3733800" cy="612775"/>
          </a:xfrm>
          <a:prstGeom prst="wedgeRoundRectCallout">
            <a:avLst>
              <a:gd name="adj1" fmla="val 10824"/>
              <a:gd name="adj2" fmla="val -28684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CS degree, practical collaborative exp., this class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576" grpId="0" animBg="1"/>
      <p:bldP spid="22577" grpId="0" animBg="1"/>
      <p:bldP spid="4" grpId="0"/>
      <p:bldP spid="11" grpId="0" animBg="1"/>
      <p:bldP spid="12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graphicFrame>
        <p:nvGraphicFramePr>
          <p:cNvPr id="2355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900457"/>
              </p:ext>
            </p:extLst>
          </p:nvPr>
        </p:nvGraphicFramePr>
        <p:xfrm>
          <a:off x="2209800" y="1524000"/>
          <a:ext cx="4953000" cy="3954463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4263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Item</a:t>
                      </a:r>
                      <a:endParaRPr kumimoji="0" lang="en-US" altLang="x-none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 %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Homework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(~5 homeworks)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35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participation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6150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project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50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5123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1832CF6B-833D-6A46-B8B4-71350C02E028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16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sp>
        <p:nvSpPr>
          <p:cNvPr id="177154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94FA5660-D96B-B34A-9D65-AF4387711E0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17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we grade homework</a:t>
            </a:r>
            <a:r>
              <a:rPr lang="mr-IN" sz="3200" dirty="0">
                <a:latin typeface="Calibri" charset="0"/>
              </a:rPr>
              <a:t>…</a:t>
            </a:r>
            <a:endParaRPr lang="en-US" sz="3200" dirty="0">
              <a:latin typeface="Calibri" charset="0"/>
            </a:endParaRP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submit homework using GitHub (version control tool) by the due date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We take up to a week to review the homework and give feedback with a GitHub Issue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have an additional week to revise the homework to address any weaknesses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Your final grade for a homework is given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There is no reason you can’t get 5/5 on all HW 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Version control is an essential tool in software engineering.  It is track changes for code.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use GitHub to collect and give feedback on homework.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The world uses GitHub to co-develop software.  You will learn git and GitHub.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18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0" y="4639388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7961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sent out a data collection instrument to map your UW NetID onto your GitHub account.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Right now….</a:t>
            </a:r>
            <a:br>
              <a:rPr lang="en-US" sz="3200" dirty="0">
                <a:latin typeface="Calibri" charset="0"/>
              </a:rPr>
            </a:br>
            <a:r>
              <a:rPr lang="en-US" sz="3200" dirty="0">
                <a:latin typeface="Calibri" charset="0"/>
              </a:rPr>
              <a:t>	A hot dog is a sandwich by popular vote.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19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282041"/>
            <a:ext cx="2527300" cy="147320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96990AF-7944-0531-D959-774C98FC5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4171950"/>
            <a:ext cx="22098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32999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What's the class about? Who are we?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Instructor introductions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Objectives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Teach how to create and collaborate on data- and computation-intensive research projects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Provide practical software engineering skills for data analysis in research &amp; industry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Elevate coding in academia to the level of technical / manuscript writing and patents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</a:pPr>
            <a:endParaRPr lang="en-US" altLang="x-none" sz="2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F83E5CE-1B87-5646-B875-61B429FB44D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Teams of 3 to 4 with 4 being optimal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Prefer </a:t>
            </a:r>
            <a:r>
              <a:rPr lang="en-US" sz="3200" i="1" dirty="0">
                <a:latin typeface="Calibri" charset="0"/>
              </a:rPr>
              <a:t>teams with diversity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Develop project using version control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20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267200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36185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Design (use cases, component specification)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Documentation (how to, docstrings)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Style (PEP8, pylint)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Coding, testing &amp; milestones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Standup &amp; code reviews</a:t>
            </a:r>
            <a:endParaRPr lang="en-U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21</a:t>
            </a:fld>
            <a:endParaRPr 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5715000" y="5638800"/>
            <a:ext cx="3247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/>
              </a:rPr>
              <a:t>http://uwseds.github.io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1348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1: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Answer “Research” Questions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66888"/>
            <a:ext cx="8229600" cy="432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Problem statement: Answer two to three questions of business or scientific relevance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Use a </a:t>
            </a:r>
            <a:r>
              <a:rPr lang="en-US" altLang="x-none" sz="3200" dirty="0" err="1">
                <a:solidFill>
                  <a:srgbClr val="000000"/>
                </a:solidFill>
                <a:latin typeface="Calibri" charset="0"/>
              </a:rPr>
              <a:t>Jupyter</a:t>
            </a: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 notebook and supporting python files</a:t>
            </a:r>
          </a:p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tx1"/>
                </a:solidFill>
                <a:latin typeface="Calibri" charset="0"/>
                <a:hlinkClick r:id="rId3"/>
              </a:rPr>
              <a:t>Climate Police</a:t>
            </a:r>
            <a:r>
              <a:rPr lang="en-US" sz="3200" dirty="0">
                <a:solidFill>
                  <a:schemeClr val="tx1"/>
                </a:solidFill>
                <a:latin typeface="Calibri" charset="0"/>
              </a:rPr>
              <a:t>: Analyze effects of pollution on the planet.</a:t>
            </a:r>
            <a:endParaRPr lang="is-IS" sz="32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7A39B091-0409-9845-B7E4-33520292F0E9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22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10279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Capstone Project Type 2: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Reusable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Create data repository with tools  (e.g., search, visualization, analytics)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latin typeface="Calibri" charset="0"/>
                <a:hlinkClick r:id="rId3"/>
              </a:rPr>
              <a:t>Car2Know</a:t>
            </a:r>
            <a:r>
              <a:rPr lang="en-US" altLang="x-none" sz="3200" dirty="0">
                <a:latin typeface="Calibri" charset="0"/>
              </a:rPr>
              <a:t>: Provide car rental data to users of Car2Go (e.g., for planning trips)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23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92492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3: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a Tool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Solve a problem common to many users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Don’t re-invent the wheel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  <a:hlinkClick r:id="rId3"/>
              </a:rPr>
              <a:t>BioReactor Data Logging</a:t>
            </a:r>
            <a:r>
              <a:rPr lang="en-US" sz="3200" dirty="0">
                <a:latin typeface="Calibri" charset="0"/>
              </a:rPr>
              <a:t> </a:t>
            </a:r>
            <a:r>
              <a:rPr lang="mr-IN" sz="3200" dirty="0">
                <a:latin typeface="Calibri" charset="0"/>
              </a:rPr>
              <a:t>–</a:t>
            </a:r>
            <a:r>
              <a:rPr lang="en-US" sz="3200" dirty="0">
                <a:latin typeface="Calibri" charset="0"/>
              </a:rPr>
              <a:t> Monitor and publish data from </a:t>
            </a:r>
            <a:r>
              <a:rPr lang="en-US" sz="3200" dirty="0" err="1">
                <a:latin typeface="Calibri" charset="0"/>
              </a:rPr>
              <a:t>BioReactor</a:t>
            </a:r>
            <a:r>
              <a:rPr lang="en-US" sz="3200" dirty="0">
                <a:latin typeface="Calibri" charset="0"/>
              </a:rPr>
              <a:t> experiments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24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77564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Getting Started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362200" y="1219200"/>
            <a:ext cx="3581400" cy="820234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Students present statements of interest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857500" y="2494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Gather with like minded students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857500" y="3822198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Verify the project idea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857500" y="5161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Size the effort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152900" y="2039434"/>
            <a:ext cx="0" cy="455113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 bwMode="auto">
          <a:xfrm>
            <a:off x="4152900" y="3429000"/>
            <a:ext cx="0" cy="393198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7" idx="2"/>
            <a:endCxn id="8" idx="0"/>
          </p:cNvCxnSpPr>
          <p:nvPr/>
        </p:nvCxnSpPr>
        <p:spPr bwMode="auto">
          <a:xfrm>
            <a:off x="4152900" y="4756651"/>
            <a:ext cx="0" cy="40489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Elbow Connector 17"/>
          <p:cNvCxnSpPr>
            <a:stCxn id="7" idx="1"/>
            <a:endCxn id="6" idx="1"/>
          </p:cNvCxnSpPr>
          <p:nvPr/>
        </p:nvCxnSpPr>
        <p:spPr bwMode="auto">
          <a:xfrm rot="10800000">
            <a:off x="2857500" y="2961775"/>
            <a:ext cx="12700" cy="1327651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Elbow Connector 19"/>
          <p:cNvCxnSpPr>
            <a:stCxn id="8" idx="1"/>
            <a:endCxn id="6" idx="1"/>
          </p:cNvCxnSpPr>
          <p:nvPr/>
        </p:nvCxnSpPr>
        <p:spPr bwMode="auto">
          <a:xfrm rot="10800000">
            <a:off x="2857500" y="2961774"/>
            <a:ext cx="12700" cy="2667000"/>
          </a:xfrm>
          <a:prstGeom prst="bentConnector3">
            <a:avLst>
              <a:gd name="adj1" fmla="val 3884213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Elbow Connector 22"/>
          <p:cNvCxnSpPr>
            <a:stCxn id="8" idx="3"/>
            <a:endCxn id="7" idx="3"/>
          </p:cNvCxnSpPr>
          <p:nvPr/>
        </p:nvCxnSpPr>
        <p:spPr bwMode="auto">
          <a:xfrm flipV="1">
            <a:off x="5448300" y="4289425"/>
            <a:ext cx="12700" cy="1339349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30178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Things to Think About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Topics of interest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an unmet need (i.e. no code already exists)?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only commercial software available for a task?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the potential user base?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you have access to NOW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much you’ve used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Code you have to access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clean the data are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26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752894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Verify the Project Idea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Is there an unmet need (i.e. no code already exists)?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Clarity about the project type?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Consensus on the problem being solved.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 you have data that can solve the problem?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27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660151631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More on the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 to answer the scientific questions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Have access to the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28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66502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Some Public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3"/>
              </a:rPr>
              <a:t>http://drugbank.ca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4"/>
              </a:rPr>
              <a:t>http://toxnet.nlm.nih.gov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5"/>
              </a:rPr>
              <a:t>https://data.seattle.gov/Transportation/Traffic-Flow-Counts/7svg-ds5z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6"/>
              </a:rPr>
              <a:t>https://www.divvybikes.com/data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7"/>
              </a:rPr>
              <a:t>http://www.nyc.gov/html/tlc/html/about/trip_record_data.shtml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8"/>
              </a:rPr>
              <a:t>https://www.kaggle.com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9"/>
              </a:rPr>
              <a:t>Pronto bike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0"/>
              </a:rPr>
              <a:t>American Fact Finder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1"/>
              </a:rPr>
              <a:t>European union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2"/>
              </a:rPr>
              <a:t>Russian federation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3"/>
              </a:rPr>
              <a:t>China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29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22395366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2D5709-E17F-95FC-2AA2-5486F87B4246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C8508-6F13-7A95-8CF4-E1236F911AD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FC94A3B-B27F-A9AB-ED67-695675D41500}"/>
              </a:ext>
            </a:extLst>
          </p:cNvPr>
          <p:cNvSpPr txBox="1">
            <a:spLocks/>
          </p:cNvSpPr>
          <p:nvPr/>
        </p:nvSpPr>
        <p:spPr>
          <a:xfrm>
            <a:off x="-914400" y="361136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kern="0" dirty="0" err="1"/>
              <a:t>Bryna</a:t>
            </a:r>
            <a:r>
              <a:rPr lang="en-US" b="1" kern="0" dirty="0"/>
              <a:t> Hazelton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69D23B-0E2E-92CC-E975-7753809CEFBC}"/>
              </a:ext>
            </a:extLst>
          </p:cNvPr>
          <p:cNvSpPr txBox="1">
            <a:spLocks/>
          </p:cNvSpPr>
          <p:nvPr/>
        </p:nvSpPr>
        <p:spPr>
          <a:xfrm>
            <a:off x="358761" y="5327389"/>
            <a:ext cx="3221491" cy="6096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ts val="8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ts val="7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2400" i="1" kern="0" dirty="0"/>
              <a:t>Email: </a:t>
            </a:r>
            <a:r>
              <a:rPr lang="en-US" sz="2400" i="1" kern="0" dirty="0" err="1"/>
              <a:t>brynah@uw.edu</a:t>
            </a:r>
            <a:endParaRPr lang="en-US" sz="2400" i="1" kern="0" dirty="0"/>
          </a:p>
        </p:txBody>
      </p:sp>
      <p:sp>
        <p:nvSpPr>
          <p:cNvPr id="8" name="AutoShape 2" descr="IMG_3968">
            <a:extLst>
              <a:ext uri="{FF2B5EF4-FFF2-40B4-BE49-F238E27FC236}">
                <a16:creationId xmlns:a16="http://schemas.microsoft.com/office/drawing/2014/main" id="{08040DBA-6D7C-8D5A-CD33-17B4C29074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6571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7DF9A2-66C8-3635-DC2E-066F9D82E5A1}"/>
              </a:ext>
            </a:extLst>
          </p:cNvPr>
          <p:cNvSpPr txBox="1"/>
          <p:nvPr/>
        </p:nvSpPr>
        <p:spPr>
          <a:xfrm>
            <a:off x="3687977" y="1372925"/>
            <a:ext cx="5091754" cy="4651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Astrophysics, specifically studying the early universe with radio telescopes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Petabyte scale data analysis (software)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Develop open-source software packages used widely in radio astronomy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eScience Director of Research Programs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Love gardening, particularly edible things</a:t>
            </a:r>
          </a:p>
        </p:txBody>
      </p:sp>
      <p:pic>
        <p:nvPicPr>
          <p:cNvPr id="5" name="Picture 4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04A46F7C-8444-4434-CD45-CA8C061D35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829"/>
          <a:stretch/>
        </p:blipFill>
        <p:spPr>
          <a:xfrm>
            <a:off x="663766" y="1600200"/>
            <a:ext cx="2914650" cy="299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792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Data! Data! Data!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</a:t>
            </a:r>
          </a:p>
          <a:p>
            <a:pPr marL="112713" indent="0">
              <a:spcBef>
                <a:spcPts val="800"/>
              </a:spcBef>
              <a:defRPr/>
            </a:pPr>
            <a:r>
              <a:rPr lang="en-US" sz="4800" b="1" dirty="0">
                <a:latin typeface="Calibri" charset="0"/>
              </a:rPr>
              <a:t>Think about your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910AB6EC-FD4D-3D4B-8BEC-A66537D41534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30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316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Ideation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066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Over the first few weeks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areas are you interested in?  E.g. social good or a job demo.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data are available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tools already exist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type of project is this? (answer research question, create reusable data, create a tool, other?)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Volunteer to give a one slide, 5 minute project idea pitch at the start of class!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31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89304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Course Web Page</a:t>
            </a:r>
          </a:p>
        </p:txBody>
      </p:sp>
      <p:sp>
        <p:nvSpPr>
          <p:cNvPr id="179202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A154BB29-5C3B-D04C-8429-1167617D7653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32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179203" name="Rectangle 5"/>
          <p:cNvSpPr>
            <a:spLocks noChangeArrowheads="1"/>
          </p:cNvSpPr>
          <p:nvPr/>
        </p:nvSpPr>
        <p:spPr bwMode="auto">
          <a:xfrm>
            <a:off x="1219200" y="2133600"/>
            <a:ext cx="7391400" cy="20335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r>
              <a:rPr lang="en-US" altLang="x-none" sz="5400" dirty="0">
                <a:solidFill>
                  <a:srgbClr val="000000"/>
                </a:solidFill>
                <a:hlinkClick r:id="rId3"/>
              </a:rPr>
              <a:t>http://uwseds.github.io</a:t>
            </a:r>
            <a:endParaRPr lang="en-US" altLang="x-none" sz="5400" dirty="0">
              <a:solidFill>
                <a:srgbClr val="000000"/>
              </a:solidFill>
            </a:endParaRPr>
          </a:p>
          <a:p>
            <a:pPr eaLnBrk="1" hangingPunct="1">
              <a:buSzPct val="100000"/>
            </a:pPr>
            <a:endParaRPr lang="en-US" altLang="x-none" sz="7200" dirty="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Nels Schimek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0" y="1722437"/>
            <a:ext cx="4572000" cy="45259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PhD candidate in Chemistry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 write open-source software and use ML to understand nanoscale changes to brain tissue in disease and injury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Love hiking, biking, and playing sports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My cat always joins for Zoom meetings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  <p:pic>
        <p:nvPicPr>
          <p:cNvPr id="7" name="Picture 6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A96AB95C-9AEB-B49F-4F34-BEFF38EAC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20948" y="1783359"/>
            <a:ext cx="2925762" cy="2194321"/>
          </a:xfrm>
          <a:prstGeom prst="rect">
            <a:avLst/>
          </a:prstGeom>
        </p:spPr>
      </p:pic>
      <p:pic>
        <p:nvPicPr>
          <p:cNvPr id="9" name="Picture 8" descr="A hand petting a cat&#10;&#10;Description automatically generated">
            <a:extLst>
              <a:ext uri="{FF2B5EF4-FFF2-40B4-BE49-F238E27FC236}">
                <a16:creationId xmlns:a16="http://schemas.microsoft.com/office/drawing/2014/main" id="{66BDFF8A-51A3-C806-8013-37E245EAE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464135" y="4654813"/>
            <a:ext cx="1839386" cy="137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708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Footer Placeholder 1"/>
          <p:cNvSpPr txBox="1"/>
          <p:nvPr/>
        </p:nvSpPr>
        <p:spPr>
          <a:xfrm>
            <a:off x="3157874" y="6264274"/>
            <a:ext cx="2807615" cy="463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 algn="ctr"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  <a:endParaRPr dirty="0"/>
          </a:p>
        </p:txBody>
      </p:sp>
      <p:sp>
        <p:nvSpPr>
          <p:cNvPr id="1109" name="Title 3"/>
          <p:cNvSpPr txBox="1">
            <a:spLocks noGrp="1"/>
          </p:cNvSpPr>
          <p:nvPr>
            <p:ph type="title"/>
          </p:nvPr>
        </p:nvSpPr>
        <p:spPr>
          <a:xfrm>
            <a:off x="457200" y="6302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Natalie Robbins</a:t>
            </a:r>
          </a:p>
        </p:txBody>
      </p:sp>
      <p:sp>
        <p:nvSpPr>
          <p:cNvPr id="111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6543675" y="6248400"/>
            <a:ext cx="334900" cy="350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6799" tIns="46799" rIns="46799" bIns="467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215900" marR="0" indent="-215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723900" algn="l"/>
              </a:tabLst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Times New Roman"/>
              </a:defRPr>
            </a:lvl1pPr>
            <a:lvl2pPr marL="0" marR="0" indent="457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914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1371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18288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22860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2743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3200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3657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/>
              <a:pPr/>
              <a:t>5</a:t>
            </a:fld>
            <a:endParaRPr/>
          </a:p>
        </p:txBody>
      </p:sp>
      <p:sp>
        <p:nvSpPr>
          <p:cNvPr id="1111" name="TextBox 10"/>
          <p:cNvSpPr txBox="1"/>
          <p:nvPr/>
        </p:nvSpPr>
        <p:spPr>
          <a:xfrm>
            <a:off x="4062706" y="1372925"/>
            <a:ext cx="4671305" cy="465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1st year Computational Linguistics </a:t>
            </a:r>
            <a:r>
              <a:rPr lang="en-US" dirty="0">
                <a:solidFill>
                  <a:schemeClr val="tx1"/>
                </a:solidFill>
              </a:rPr>
              <a:t>graduate</a:t>
            </a:r>
            <a:r>
              <a:rPr dirty="0">
                <a:solidFill>
                  <a:schemeClr val="tx1"/>
                </a:solidFill>
              </a:rPr>
              <a:t> student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Just graduated from the University of Michigan (go blue!)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Academic interests: natural language processing, multilingualism, &amp; corpus linguistics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Non-academic interests: gym, scrapbooking, &amp; making an excessive amount of Spotify playlists</a:t>
            </a:r>
          </a:p>
        </p:txBody>
      </p:sp>
      <p:pic>
        <p:nvPicPr>
          <p:cNvPr id="1112" name="Image" descr="Image"/>
          <p:cNvPicPr>
            <a:picLocks noChangeAspect="1"/>
          </p:cNvPicPr>
          <p:nvPr/>
        </p:nvPicPr>
        <p:blipFill>
          <a:blip r:embed="rId2"/>
          <a:srcRect l="26015" t="30197" r="26015" b="21137"/>
          <a:stretch>
            <a:fillRect/>
          </a:stretch>
        </p:blipFill>
        <p:spPr>
          <a:xfrm>
            <a:off x="629642" y="1517634"/>
            <a:ext cx="2950960" cy="39916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b="1" dirty="0"/>
              <a:t>Dave Beck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1400" y="1295400"/>
            <a:ext cx="5105400" cy="44497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I’m Dave, not Dr. Beck, or Professor Beck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ChemE</a:t>
            </a:r>
            <a:r>
              <a:rPr lang="en-US" sz="2400" dirty="0">
                <a:solidFill>
                  <a:schemeClr val="tx1"/>
                </a:solidFill>
              </a:rPr>
              <a:t>/CSE/Environ. </a:t>
            </a:r>
            <a:r>
              <a:rPr lang="en-US" sz="2400" dirty="0" err="1">
                <a:solidFill>
                  <a:schemeClr val="tx1"/>
                </a:solidFill>
              </a:rPr>
              <a:t>Occup</a:t>
            </a:r>
            <a:r>
              <a:rPr lang="en-US" sz="2400" dirty="0">
                <a:solidFill>
                  <a:schemeClr val="tx1"/>
                </a:solidFill>
              </a:rPr>
              <a:t>. Health Sciences</a:t>
            </a: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Use software, ML &amp; AI to design better molecules and understand how others 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Director, Scientific Software Engineering Center, Director of Research, eScience Institute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I LOVE POURING LIQUID METAL!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0863A9-1D62-DCE2-EF59-6839CEF08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645" y="1752600"/>
            <a:ext cx="2946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7</a:t>
            </a:fld>
            <a:endParaRPr lang="en-US" altLang="x-non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69DFC6-262B-9D88-4281-96AC4EEA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B75E2D-C9D9-B342-EC15-A3CEBB268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39"/>
            <a:ext cx="9144000" cy="667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Agenda</a:t>
            </a:r>
          </a:p>
        </p:txBody>
      </p:sp>
      <p:sp>
        <p:nvSpPr>
          <p:cNvPr id="154626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Why data science?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Course overview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Validating your software install</a:t>
            </a:r>
          </a:p>
        </p:txBody>
      </p:sp>
      <p:sp>
        <p:nvSpPr>
          <p:cNvPr id="154627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E34EC161-5CED-374B-8E3E-F32E4893176E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8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Registration by Field of Study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</a:p>
        </p:txBody>
      </p:sp>
      <p:sp>
        <p:nvSpPr>
          <p:cNvPr id="15974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A38E17A-02A4-1D4B-8A2B-CD512C05D47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4565F07-974C-0EC8-0D09-35DD92D30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90106"/>
            <a:ext cx="9144000" cy="5653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9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0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8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17485</TotalTime>
  <Words>1551</Words>
  <Application>Microsoft Office PowerPoint</Application>
  <PresentationFormat>On-screen Show (4:3)</PresentationFormat>
  <Paragraphs>282</Paragraphs>
  <Slides>32</Slides>
  <Notes>23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32</vt:i4>
      </vt:variant>
    </vt:vector>
  </HeadingPairs>
  <TitlesOfParts>
    <vt:vector size="48" baseType="lpstr">
      <vt:lpstr>Calibri</vt:lpstr>
      <vt:lpstr>Times New Roman</vt:lpstr>
      <vt:lpstr>Wingdings</vt:lpstr>
      <vt:lpstr>Arial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PowerPoint Presentation</vt:lpstr>
      <vt:lpstr>PowerPoint Presentation</vt:lpstr>
      <vt:lpstr>PowerPoint Presentation</vt:lpstr>
      <vt:lpstr>Nels Schimek</vt:lpstr>
      <vt:lpstr>Natalie Robbins</vt:lpstr>
      <vt:lpstr>Dave Beck</vt:lpstr>
      <vt:lpstr>PowerPoint Presentation</vt:lpstr>
      <vt:lpstr>PowerPoint Presentation</vt:lpstr>
      <vt:lpstr>Course Registration by Field of Study</vt:lpstr>
      <vt:lpstr>PowerPoint Presentation</vt:lpstr>
      <vt:lpstr>Survey Results</vt:lpstr>
      <vt:lpstr>What you will learn</vt:lpstr>
      <vt:lpstr>Course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Getting Started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David A Beck</cp:lastModifiedBy>
  <cp:revision>401</cp:revision>
  <cp:lastPrinted>1601-01-01T00:00:00Z</cp:lastPrinted>
  <dcterms:created xsi:type="dcterms:W3CDTF">2008-11-04T22:35:39Z</dcterms:created>
  <dcterms:modified xsi:type="dcterms:W3CDTF">2024-09-26T17:45:56Z</dcterms:modified>
</cp:coreProperties>
</file>